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552" r:id="rId3"/>
    <p:sldId id="551" r:id="rId4"/>
    <p:sldId id="526" r:id="rId5"/>
    <p:sldId id="527" r:id="rId6"/>
    <p:sldId id="528" r:id="rId7"/>
    <p:sldId id="529" r:id="rId8"/>
    <p:sldId id="530" r:id="rId9"/>
    <p:sldId id="531" r:id="rId10"/>
    <p:sldId id="532" r:id="rId11"/>
    <p:sldId id="533" r:id="rId12"/>
    <p:sldId id="534" r:id="rId13"/>
    <p:sldId id="535" r:id="rId14"/>
    <p:sldId id="536" r:id="rId15"/>
    <p:sldId id="537" r:id="rId16"/>
    <p:sldId id="538" r:id="rId17"/>
    <p:sldId id="539" r:id="rId18"/>
    <p:sldId id="540" r:id="rId19"/>
    <p:sldId id="541" r:id="rId20"/>
    <p:sldId id="542" r:id="rId21"/>
    <p:sldId id="543" r:id="rId22"/>
    <p:sldId id="544" r:id="rId23"/>
    <p:sldId id="545" r:id="rId24"/>
    <p:sldId id="546" r:id="rId25"/>
    <p:sldId id="547" r:id="rId26"/>
    <p:sldId id="548" r:id="rId27"/>
    <p:sldId id="550" r:id="rId28"/>
    <p:sldId id="549" r:id="rId29"/>
    <p:sldId id="553" r:id="rId30"/>
    <p:sldId id="554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9475D9-7F1D-1CB0-C68F-23EA5EAD6A21}" v="133" dt="2023-10-24T18:37:06.204"/>
    <p1510:client id="{8CB51DE7-FEB7-49CD-B056-79AB42B43852}" v="1" dt="2023-10-23T19:02:36.79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gener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11E9113-B865-6C43-B315-019204FFC0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AABF5DE-6E14-4E44-A75E-20ABDC1C41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6" y="0"/>
            <a:ext cx="4402667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F3D7638-D4B5-4D41-ABAD-3772A8AFEF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415" y="396064"/>
            <a:ext cx="1524000" cy="64008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03DA0CF-1283-2C49-BE98-195EE4096C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5415" y="2054831"/>
            <a:ext cx="3433119" cy="2291138"/>
          </a:xfrm>
          <a:prstGeom prst="rect">
            <a:avLst/>
          </a:prstGeom>
        </p:spPr>
        <p:txBody>
          <a:bodyPr lIns="0" tIns="0" rIns="0" bIns="0" anchor="t"/>
          <a:lstStyle>
            <a:lvl1pPr algn="l">
              <a:defRPr sz="3000" b="0" i="0">
                <a:latin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3F3BE6-6EDF-B44F-B460-9017E288753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461936"/>
            <a:ext cx="2743200" cy="365125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defTabSz="609576"/>
            <a:fld id="{364D4F4B-B04B-1843-8987-8081CC710B16}" type="datetime1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10/24/23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A42435-C530-DE44-A143-0C772F89F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411134" y="6461936"/>
            <a:ext cx="6854274" cy="365125"/>
          </a:xfrm>
        </p:spPr>
        <p:txBody>
          <a:bodyPr/>
          <a:lstStyle>
            <a:lvl1pPr algn="l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defTabSz="609576"/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660E73-E7AC-2244-AE48-C5A93A6E0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3271" y="6461936"/>
            <a:ext cx="735458" cy="365125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‹#›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400438F-779F-354C-B7B9-7570713200B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4581526"/>
            <a:ext cx="3448050" cy="275986"/>
          </a:xfrm>
          <a:prstGeom prst="rect">
            <a:avLst/>
          </a:prstGeom>
        </p:spPr>
        <p:txBody>
          <a:bodyPr lIns="0" tIns="0" rIns="0" bIns="0"/>
          <a:lstStyle>
            <a:lvl1pPr>
              <a:buFontTx/>
              <a:buNone/>
              <a:defRPr sz="2000" b="0" i="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pPr lvl="0"/>
            <a:r>
              <a:rPr lang="en-US"/>
              <a:t>Presenter name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356E3B4D-AA4D-2C44-941A-925F9355968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1000" y="4912825"/>
            <a:ext cx="3448050" cy="275986"/>
          </a:xfrm>
          <a:prstGeom prst="rect">
            <a:avLst/>
          </a:prstGeom>
        </p:spPr>
        <p:txBody>
          <a:bodyPr lIns="0" tIns="0" rIns="0" bIns="0"/>
          <a:lstStyle>
            <a:lvl1pPr>
              <a:buNone/>
              <a:defRPr sz="2000" b="0" i="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pPr lvl="0"/>
            <a:r>
              <a:rPr lang="en-US"/>
              <a:t>Presenter title</a:t>
            </a:r>
          </a:p>
        </p:txBody>
      </p:sp>
    </p:spTree>
    <p:extLst>
      <p:ext uri="{BB962C8B-B14F-4D97-AF65-F5344CB8AC3E}">
        <p14:creationId xmlns:p14="http://schemas.microsoft.com/office/powerpoint/2010/main" val="3332798981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240">
          <p15:clr>
            <a:srgbClr val="FBAE40"/>
          </p15:clr>
        </p15:guide>
        <p15:guide id="4" orient="horz" pos="2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AA785-2E79-FC4B-B961-3AC1CED7C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415" y="678094"/>
            <a:ext cx="2421527" cy="5455578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>
              <a:defRPr lang="en-US" b="0" i="0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94A9E1-7DF5-4D4D-BA75-8B697E01FD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33136" y="678094"/>
            <a:ext cx="8463450" cy="5455578"/>
          </a:xfrm>
          <a:prstGeom prst="rect">
            <a:avLst/>
          </a:prstGeom>
        </p:spPr>
        <p:txBody>
          <a:bodyPr lIns="0" tIns="0" rIns="0" bIns="0"/>
          <a:lstStyle>
            <a:lvl1pPr>
              <a:buClr>
                <a:schemeClr val="accent1"/>
              </a:buClr>
              <a:buFont typeface="Wingdings" pitchFamily="2" charset="2"/>
              <a:buChar char="§"/>
              <a:defRPr sz="2400" b="0" i="0">
                <a:solidFill>
                  <a:schemeClr val="tx2"/>
                </a:solidFill>
                <a:latin typeface="Arial Nova" panose="020B0504020202020204" pitchFamily="34" charset="0"/>
              </a:defRPr>
            </a:lvl1pPr>
            <a:lvl2pPr>
              <a:buClr>
                <a:schemeClr val="accent1"/>
              </a:buClr>
              <a:defRPr sz="2000" b="0" i="0">
                <a:solidFill>
                  <a:schemeClr val="tx2"/>
                </a:solidFill>
                <a:latin typeface="Arial Nova" panose="020B0504020202020204" pitchFamily="34" charset="0"/>
              </a:defRPr>
            </a:lvl2pPr>
            <a:lvl3pPr>
              <a:defRPr b="0" i="0">
                <a:latin typeface="Arial Nova" panose="020B0504020202020204" pitchFamily="34" charset="0"/>
              </a:defRPr>
            </a:lvl3pPr>
            <a:lvl4pPr>
              <a:defRPr b="0" i="0">
                <a:latin typeface="Arial Nova" panose="020B0504020202020204" pitchFamily="34" charset="0"/>
              </a:defRPr>
            </a:lvl4pPr>
            <a:lvl5pPr>
              <a:defRPr b="0" i="0">
                <a:latin typeface="Arial Nova" panose="020B05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E6947A-05D4-434E-9360-BD64776A3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09576"/>
            <a:fld id="{364D4F4B-B04B-1843-8987-8081CC710B16}" type="datetime1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10/24/23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9C20A5-E940-B44F-88D7-12DA3B771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09576"/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909933-049A-E943-A1C4-4EB4E5F2D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‹#›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9410437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t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AA785-2E79-FC4B-B961-3AC1CED7C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415" y="678094"/>
            <a:ext cx="2421527" cy="548673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>
              <a:defRPr lang="en-US" b="0" i="0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94A9E1-7DF5-4D4D-BA75-8B697E01FD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33135" y="1541122"/>
            <a:ext cx="8463450" cy="4623703"/>
          </a:xfrm>
          <a:prstGeom prst="rect">
            <a:avLst/>
          </a:prstGeom>
        </p:spPr>
        <p:txBody>
          <a:bodyPr lIns="0" tIns="0" rIns="0" bIns="0"/>
          <a:lstStyle>
            <a:lvl1pPr algn="l">
              <a:buClr>
                <a:schemeClr val="accent1"/>
              </a:buClr>
              <a:buFont typeface="Wingdings" pitchFamily="2" charset="2"/>
              <a:buChar char="§"/>
              <a:defRPr sz="2400" b="0" i="0">
                <a:solidFill>
                  <a:schemeClr val="tx2"/>
                </a:solidFill>
                <a:latin typeface="Arial Nova" panose="020B0504020202020204" pitchFamily="34" charset="0"/>
              </a:defRPr>
            </a:lvl1pPr>
            <a:lvl2pPr>
              <a:buClr>
                <a:schemeClr val="accent1"/>
              </a:buClr>
              <a:defRPr sz="2000" b="0" i="0">
                <a:solidFill>
                  <a:schemeClr val="tx2"/>
                </a:solidFill>
                <a:latin typeface="Arial Nova" panose="020B0504020202020204" pitchFamily="34" charset="0"/>
              </a:defRPr>
            </a:lvl2pPr>
            <a:lvl3pPr>
              <a:defRPr b="0" i="0">
                <a:latin typeface="Arial Nova" panose="020B0504020202020204" pitchFamily="34" charset="0"/>
              </a:defRPr>
            </a:lvl3pPr>
            <a:lvl4pPr>
              <a:defRPr b="0" i="0">
                <a:latin typeface="Arial Nova" panose="020B0504020202020204" pitchFamily="34" charset="0"/>
              </a:defRPr>
            </a:lvl4pPr>
            <a:lvl5pPr>
              <a:defRPr b="0" i="0">
                <a:latin typeface="Arial Nova" panose="020B05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E6947A-05D4-434E-9360-BD64776A3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09576"/>
            <a:fld id="{364D4F4B-B04B-1843-8987-8081CC710B16}" type="datetime1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10/24/23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9C20A5-E940-B44F-88D7-12DA3B771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33134" y="6492875"/>
            <a:ext cx="7785969" cy="365125"/>
          </a:xfrm>
        </p:spPr>
        <p:txBody>
          <a:bodyPr/>
          <a:lstStyle/>
          <a:p>
            <a:pPr defTabSz="609576"/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909933-049A-E943-A1C4-4EB4E5F2D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‹#›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9825AD6-7F05-7A4E-9B0D-C252948D95D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33134" y="678094"/>
            <a:ext cx="8463579" cy="688369"/>
          </a:xfrm>
          <a:prstGeom prst="rect">
            <a:avLst/>
          </a:prstGeom>
        </p:spPr>
        <p:txBody>
          <a:bodyPr lIns="0" tIns="0" rIns="0" bIns="0"/>
          <a:lstStyle>
            <a:lvl1pPr>
              <a:defRPr lang="en-US" sz="2400" b="0" i="0" dirty="0" smtClean="0">
                <a:solidFill>
                  <a:schemeClr val="accent1"/>
                </a:solidFill>
                <a:latin typeface="Arial Nova" panose="020B0504020202020204" pitchFamily="34" charset="0"/>
              </a:defRPr>
            </a:lvl1pPr>
            <a:lvl2pPr>
              <a:buNone/>
              <a:defRPr lang="en-US" sz="2000" b="0" i="0" dirty="0" smtClean="0">
                <a:solidFill>
                  <a:schemeClr val="tx2"/>
                </a:solidFill>
                <a:latin typeface="Arial Nova" panose="020B0504020202020204" pitchFamily="34" charset="0"/>
              </a:defRPr>
            </a:lvl2pPr>
            <a:lvl3pPr>
              <a:defRPr lang="en-US" b="0" i="0" dirty="0" smtClean="0">
                <a:latin typeface="Arial Nova" panose="020B0504020202020204" pitchFamily="34" charset="0"/>
              </a:defRPr>
            </a:lvl3pPr>
            <a:lvl4pPr>
              <a:defRPr lang="en-US" b="0" i="0" dirty="0" smtClean="0">
                <a:latin typeface="Arial Nova" panose="020B0504020202020204" pitchFamily="34" charset="0"/>
              </a:defRPr>
            </a:lvl4pPr>
            <a:lvl5pPr>
              <a:defRPr lang="en-US" b="0" i="0" dirty="0">
                <a:latin typeface="Arial Nova" panose="020B0504020202020204" pitchFamily="34" charset="0"/>
              </a:defRPr>
            </a:lvl5pPr>
          </a:lstStyle>
          <a:p>
            <a:pPr lvl="0">
              <a:buClr>
                <a:schemeClr val="accent1"/>
              </a:buClr>
              <a:buFontTx/>
              <a:buNone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38989154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981D9A9-CAFD-094D-882E-677AC1FB5F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09576"/>
            <a:fld id="{364D4F4B-B04B-1843-8987-8081CC710B16}" type="datetime1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10/24/23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836E7F-74F2-2045-AF7A-6C1DD443B3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09576"/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FB9725-E6FB-364C-8A67-BAE16370A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‹#›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C08311E-BA14-5144-9DED-5C1E4E6042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415" y="678094"/>
            <a:ext cx="2421527" cy="548673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>
              <a:defRPr lang="en-US" b="0" i="0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17113990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4EF76FE-4A26-6442-B03F-7CB0E12519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A57AAD2-1DD8-274B-B5A4-D9A96C5C5483}"/>
              </a:ext>
            </a:extLst>
          </p:cNvPr>
          <p:cNvSpPr/>
          <p:nvPr/>
        </p:nvSpPr>
        <p:spPr>
          <a:xfrm>
            <a:off x="0" y="0"/>
            <a:ext cx="4370494" cy="6858000"/>
          </a:xfrm>
          <a:custGeom>
            <a:avLst/>
            <a:gdLst>
              <a:gd name="connsiteX0" fmla="*/ 0 w 4004734"/>
              <a:gd name="connsiteY0" fmla="*/ 0 h 6858000"/>
              <a:gd name="connsiteX1" fmla="*/ 4004734 w 4004734"/>
              <a:gd name="connsiteY1" fmla="*/ 0 h 6858000"/>
              <a:gd name="connsiteX2" fmla="*/ 4004734 w 4004734"/>
              <a:gd name="connsiteY2" fmla="*/ 6858000 h 6858000"/>
              <a:gd name="connsiteX3" fmla="*/ 0 w 4004734"/>
              <a:gd name="connsiteY3" fmla="*/ 6858000 h 6858000"/>
              <a:gd name="connsiteX4" fmla="*/ 0 w 4004734"/>
              <a:gd name="connsiteY4" fmla="*/ 0 h 6858000"/>
              <a:gd name="connsiteX0" fmla="*/ 0 w 4004734"/>
              <a:gd name="connsiteY0" fmla="*/ 0 h 6858000"/>
              <a:gd name="connsiteX1" fmla="*/ 4004734 w 4004734"/>
              <a:gd name="connsiteY1" fmla="*/ 0 h 6858000"/>
              <a:gd name="connsiteX2" fmla="*/ 3283374 w 4004734"/>
              <a:gd name="connsiteY2" fmla="*/ 6817360 h 6858000"/>
              <a:gd name="connsiteX3" fmla="*/ 0 w 4004734"/>
              <a:gd name="connsiteY3" fmla="*/ 6858000 h 6858000"/>
              <a:gd name="connsiteX4" fmla="*/ 0 w 4004734"/>
              <a:gd name="connsiteY4" fmla="*/ 0 h 6858000"/>
              <a:gd name="connsiteX0" fmla="*/ 0 w 4004734"/>
              <a:gd name="connsiteY0" fmla="*/ 0 h 6858000"/>
              <a:gd name="connsiteX1" fmla="*/ 4004734 w 4004734"/>
              <a:gd name="connsiteY1" fmla="*/ 0 h 6858000"/>
              <a:gd name="connsiteX2" fmla="*/ 3913294 w 4004734"/>
              <a:gd name="connsiteY2" fmla="*/ 6858000 h 6858000"/>
              <a:gd name="connsiteX3" fmla="*/ 0 w 4004734"/>
              <a:gd name="connsiteY3" fmla="*/ 6858000 h 6858000"/>
              <a:gd name="connsiteX4" fmla="*/ 0 w 4004734"/>
              <a:gd name="connsiteY4" fmla="*/ 0 h 6858000"/>
              <a:gd name="connsiteX0" fmla="*/ 0 w 4004734"/>
              <a:gd name="connsiteY0" fmla="*/ 0 h 6858000"/>
              <a:gd name="connsiteX1" fmla="*/ 4004734 w 4004734"/>
              <a:gd name="connsiteY1" fmla="*/ 0 h 6858000"/>
              <a:gd name="connsiteX2" fmla="*/ 3903134 w 4004734"/>
              <a:gd name="connsiteY2" fmla="*/ 5608320 h 6858000"/>
              <a:gd name="connsiteX3" fmla="*/ 3913294 w 4004734"/>
              <a:gd name="connsiteY3" fmla="*/ 6858000 h 6858000"/>
              <a:gd name="connsiteX4" fmla="*/ 0 w 4004734"/>
              <a:gd name="connsiteY4" fmla="*/ 6858000 h 6858000"/>
              <a:gd name="connsiteX5" fmla="*/ 0 w 4004734"/>
              <a:gd name="connsiteY5" fmla="*/ 0 h 6858000"/>
              <a:gd name="connsiteX0" fmla="*/ 0 w 4370512"/>
              <a:gd name="connsiteY0" fmla="*/ 0 h 6858000"/>
              <a:gd name="connsiteX1" fmla="*/ 4004734 w 4370512"/>
              <a:gd name="connsiteY1" fmla="*/ 0 h 6858000"/>
              <a:gd name="connsiteX2" fmla="*/ 4370494 w 4370512"/>
              <a:gd name="connsiteY2" fmla="*/ 4958080 h 6858000"/>
              <a:gd name="connsiteX3" fmla="*/ 3913294 w 4370512"/>
              <a:gd name="connsiteY3" fmla="*/ 6858000 h 6858000"/>
              <a:gd name="connsiteX4" fmla="*/ 0 w 4370512"/>
              <a:gd name="connsiteY4" fmla="*/ 6858000 h 6858000"/>
              <a:gd name="connsiteX5" fmla="*/ 0 w 4370512"/>
              <a:gd name="connsiteY5" fmla="*/ 0 h 6858000"/>
              <a:gd name="connsiteX0" fmla="*/ 0 w 4370494"/>
              <a:gd name="connsiteY0" fmla="*/ 0 h 6858000"/>
              <a:gd name="connsiteX1" fmla="*/ 4004734 w 4370494"/>
              <a:gd name="connsiteY1" fmla="*/ 0 h 6858000"/>
              <a:gd name="connsiteX2" fmla="*/ 4370494 w 4370494"/>
              <a:gd name="connsiteY2" fmla="*/ 4958080 h 6858000"/>
              <a:gd name="connsiteX3" fmla="*/ 3913294 w 4370494"/>
              <a:gd name="connsiteY3" fmla="*/ 6858000 h 6858000"/>
              <a:gd name="connsiteX4" fmla="*/ 0 w 4370494"/>
              <a:gd name="connsiteY4" fmla="*/ 6858000 h 6858000"/>
              <a:gd name="connsiteX5" fmla="*/ 0 w 4370494"/>
              <a:gd name="connsiteY5" fmla="*/ 0 h 6858000"/>
              <a:gd name="connsiteX0" fmla="*/ 0 w 4370494"/>
              <a:gd name="connsiteY0" fmla="*/ 0 h 6858000"/>
              <a:gd name="connsiteX1" fmla="*/ 4004734 w 4370494"/>
              <a:gd name="connsiteY1" fmla="*/ 0 h 6858000"/>
              <a:gd name="connsiteX2" fmla="*/ 4370494 w 4370494"/>
              <a:gd name="connsiteY2" fmla="*/ 4958080 h 6858000"/>
              <a:gd name="connsiteX3" fmla="*/ 3913294 w 4370494"/>
              <a:gd name="connsiteY3" fmla="*/ 6858000 h 6858000"/>
              <a:gd name="connsiteX4" fmla="*/ 0 w 4370494"/>
              <a:gd name="connsiteY4" fmla="*/ 6858000 h 6858000"/>
              <a:gd name="connsiteX5" fmla="*/ 0 w 4370494"/>
              <a:gd name="connsiteY5" fmla="*/ 0 h 6858000"/>
              <a:gd name="connsiteX0" fmla="*/ 0 w 4370494"/>
              <a:gd name="connsiteY0" fmla="*/ 0 h 6858000"/>
              <a:gd name="connsiteX1" fmla="*/ 4004734 w 4370494"/>
              <a:gd name="connsiteY1" fmla="*/ 0 h 6858000"/>
              <a:gd name="connsiteX2" fmla="*/ 4370494 w 4370494"/>
              <a:gd name="connsiteY2" fmla="*/ 4958080 h 6858000"/>
              <a:gd name="connsiteX3" fmla="*/ 3913294 w 4370494"/>
              <a:gd name="connsiteY3" fmla="*/ 6858000 h 6858000"/>
              <a:gd name="connsiteX4" fmla="*/ 0 w 4370494"/>
              <a:gd name="connsiteY4" fmla="*/ 6858000 h 6858000"/>
              <a:gd name="connsiteX5" fmla="*/ 0 w 4370494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370494" h="6858000">
                <a:moveTo>
                  <a:pt x="0" y="0"/>
                </a:moveTo>
                <a:lnTo>
                  <a:pt x="4004734" y="0"/>
                </a:lnTo>
                <a:lnTo>
                  <a:pt x="4370494" y="4958080"/>
                </a:lnTo>
                <a:lnTo>
                  <a:pt x="3913294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7B055B-E126-0148-A246-20B9183BB4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414" y="658134"/>
            <a:ext cx="3384105" cy="554173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0606DA-BA00-DB4D-AA9B-ACF7C77234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95415" y="6492874"/>
            <a:ext cx="3384104" cy="365125"/>
          </a:xfrm>
        </p:spPr>
        <p:txBody>
          <a:bodyPr/>
          <a:lstStyle/>
          <a:p>
            <a:pPr defTabSz="609576"/>
            <a:fld id="{364D4F4B-B04B-1843-8987-8081CC710B16}" type="datetime1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10/24/23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D739C2-1CDC-1846-9BD8-9C8004ED7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70494" y="6492874"/>
            <a:ext cx="6229720" cy="365125"/>
          </a:xfrm>
        </p:spPr>
        <p:txBody>
          <a:bodyPr/>
          <a:lstStyle/>
          <a:p>
            <a:pPr defTabSz="609576"/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A5130B-F062-5947-A445-943AC50F9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‹#›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1535943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ffAccomplish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4EF76FE-4A26-6442-B03F-7CB0E12519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7349416-E9B0-BF4D-B404-66F18B413E4F}"/>
              </a:ext>
            </a:extLst>
          </p:cNvPr>
          <p:cNvSpPr/>
          <p:nvPr userDrawn="1"/>
        </p:nvSpPr>
        <p:spPr>
          <a:xfrm>
            <a:off x="0" y="98425"/>
            <a:ext cx="12202160" cy="68580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6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2C25970-90A6-B541-8E94-1D5C60162984}"/>
              </a:ext>
            </a:extLst>
          </p:cNvPr>
          <p:cNvSpPr/>
          <p:nvPr userDrawn="1"/>
        </p:nvSpPr>
        <p:spPr>
          <a:xfrm>
            <a:off x="0" y="-1"/>
            <a:ext cx="12191999" cy="56636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0606DA-BA00-DB4D-AA9B-ACF7C77234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95415" y="6492874"/>
            <a:ext cx="917191" cy="365125"/>
          </a:xfrm>
        </p:spPr>
        <p:txBody>
          <a:bodyPr/>
          <a:lstStyle/>
          <a:p>
            <a:pPr defTabSz="609576"/>
            <a:fld id="{364D4F4B-B04B-1843-8987-8081CC710B16}" type="datetime1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10/24/23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D739C2-1CDC-1846-9BD8-9C8004ED7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60089" y="6492874"/>
            <a:ext cx="9851923" cy="365125"/>
          </a:xfrm>
        </p:spPr>
        <p:txBody>
          <a:bodyPr/>
          <a:lstStyle/>
          <a:p>
            <a:pPr defTabSz="609576"/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A5130B-F062-5947-A445-943AC50F9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59496" y="6492875"/>
            <a:ext cx="732503" cy="365125"/>
          </a:xfrm>
        </p:spPr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‹#›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D62C515-D850-8249-BFF5-46F4C801BD3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9425" y="1124073"/>
            <a:ext cx="3657600" cy="2286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algn="ctr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D10EB41C-882C-1540-BC59-77B16EDCC23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91038" y="1124072"/>
            <a:ext cx="7315200" cy="5129713"/>
          </a:xfrm>
          <a:prstGeom prst="rect">
            <a:avLst/>
          </a:prstGeom>
        </p:spPr>
        <p:txBody>
          <a:bodyPr lIns="0" tIns="0" rIns="0" bIns="0"/>
          <a:lstStyle>
            <a:lvl1pPr>
              <a:spcBef>
                <a:spcPts val="2200"/>
              </a:spcBef>
              <a:buClr>
                <a:schemeClr val="tx2">
                  <a:lumMod val="90000"/>
                  <a:lumOff val="10000"/>
                </a:schemeClr>
              </a:buClr>
              <a:buFont typeface="Wingdings" pitchFamily="2" charset="2"/>
              <a:buChar char="§"/>
              <a:defRPr sz="2200">
                <a:latin typeface="Arial Nova" panose="020B0504020202020204" pitchFamily="34" charset="0"/>
              </a:defRPr>
            </a:lvl1pPr>
            <a:lvl2pPr>
              <a:buClr>
                <a:schemeClr val="tx2">
                  <a:lumMod val="90000"/>
                  <a:lumOff val="10000"/>
                </a:schemeClr>
              </a:buClr>
              <a:buFont typeface="Arial" panose="020B0604020202020204" pitchFamily="34" charset="0"/>
              <a:buChar char="•"/>
              <a:defRPr sz="1800">
                <a:latin typeface="Arial Nova" panose="020B05040202020202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A7E931B-A67E-F041-BC23-D09307E8C9F7}"/>
              </a:ext>
            </a:extLst>
          </p:cNvPr>
          <p:cNvSpPr/>
          <p:nvPr userDrawn="1"/>
        </p:nvSpPr>
        <p:spPr>
          <a:xfrm>
            <a:off x="0" y="563211"/>
            <a:ext cx="12191999" cy="146934"/>
          </a:xfrm>
          <a:custGeom>
            <a:avLst/>
            <a:gdLst>
              <a:gd name="connsiteX0" fmla="*/ 0 w 12191999"/>
              <a:gd name="connsiteY0" fmla="*/ 0 h 90713"/>
              <a:gd name="connsiteX1" fmla="*/ 12191999 w 12191999"/>
              <a:gd name="connsiteY1" fmla="*/ 0 h 90713"/>
              <a:gd name="connsiteX2" fmla="*/ 12191999 w 12191999"/>
              <a:gd name="connsiteY2" fmla="*/ 90713 h 90713"/>
              <a:gd name="connsiteX3" fmla="*/ 0 w 12191999"/>
              <a:gd name="connsiteY3" fmla="*/ 90713 h 90713"/>
              <a:gd name="connsiteX4" fmla="*/ 0 w 12191999"/>
              <a:gd name="connsiteY4" fmla="*/ 0 h 90713"/>
              <a:gd name="connsiteX0" fmla="*/ 0 w 12191999"/>
              <a:gd name="connsiteY0" fmla="*/ 0 h 90713"/>
              <a:gd name="connsiteX1" fmla="*/ 12191999 w 12191999"/>
              <a:gd name="connsiteY1" fmla="*/ 0 h 90713"/>
              <a:gd name="connsiteX2" fmla="*/ 12191999 w 12191999"/>
              <a:gd name="connsiteY2" fmla="*/ 90713 h 90713"/>
              <a:gd name="connsiteX3" fmla="*/ 4313903 w 12191999"/>
              <a:gd name="connsiteY3" fmla="*/ 87381 h 90713"/>
              <a:gd name="connsiteX4" fmla="*/ 0 w 12191999"/>
              <a:gd name="connsiteY4" fmla="*/ 90713 h 90713"/>
              <a:gd name="connsiteX5" fmla="*/ 0 w 12191999"/>
              <a:gd name="connsiteY5" fmla="*/ 0 h 90713"/>
              <a:gd name="connsiteX0" fmla="*/ 0 w 12191999"/>
              <a:gd name="connsiteY0" fmla="*/ 0 h 242239"/>
              <a:gd name="connsiteX1" fmla="*/ 12191999 w 12191999"/>
              <a:gd name="connsiteY1" fmla="*/ 0 h 242239"/>
              <a:gd name="connsiteX2" fmla="*/ 12191999 w 12191999"/>
              <a:gd name="connsiteY2" fmla="*/ 90713 h 242239"/>
              <a:gd name="connsiteX3" fmla="*/ 4313903 w 12191999"/>
              <a:gd name="connsiteY3" fmla="*/ 242239 h 242239"/>
              <a:gd name="connsiteX4" fmla="*/ 0 w 12191999"/>
              <a:gd name="connsiteY4" fmla="*/ 90713 h 242239"/>
              <a:gd name="connsiteX5" fmla="*/ 0 w 12191999"/>
              <a:gd name="connsiteY5" fmla="*/ 0 h 242239"/>
              <a:gd name="connsiteX0" fmla="*/ 0 w 12191999"/>
              <a:gd name="connsiteY0" fmla="*/ 0 h 242239"/>
              <a:gd name="connsiteX1" fmla="*/ 12191999 w 12191999"/>
              <a:gd name="connsiteY1" fmla="*/ 0 h 242239"/>
              <a:gd name="connsiteX2" fmla="*/ 4313903 w 12191999"/>
              <a:gd name="connsiteY2" fmla="*/ 242239 h 242239"/>
              <a:gd name="connsiteX3" fmla="*/ 0 w 12191999"/>
              <a:gd name="connsiteY3" fmla="*/ 90713 h 242239"/>
              <a:gd name="connsiteX4" fmla="*/ 0 w 12191999"/>
              <a:gd name="connsiteY4" fmla="*/ 0 h 242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1999" h="242239">
                <a:moveTo>
                  <a:pt x="0" y="0"/>
                </a:moveTo>
                <a:lnTo>
                  <a:pt x="12191999" y="0"/>
                </a:lnTo>
                <a:lnTo>
                  <a:pt x="4313903" y="242239"/>
                </a:lnTo>
                <a:lnTo>
                  <a:pt x="0" y="90713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bg2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0BF871-4666-B241-AA46-029E4CE55F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79425" y="110066"/>
            <a:ext cx="6059173" cy="611721"/>
          </a:xfrm>
        </p:spPr>
        <p:txBody>
          <a:bodyPr/>
          <a:lstStyle>
            <a:lvl1pPr>
              <a:defRPr b="0" i="0">
                <a:solidFill>
                  <a:schemeClr val="bg2"/>
                </a:solidFill>
                <a:latin typeface="Arial Nova Light" panose="020B03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40204846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1FDDCFB-9C4B-844C-AE30-3820FFEBEE9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0"/>
            <a:ext cx="3047995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F7C629-FAF2-F040-8D80-9BB055D91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415" y="678094"/>
            <a:ext cx="2421527" cy="5541731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2E83AC-4F07-114C-BEFC-23098A1A16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95415" y="6492875"/>
            <a:ext cx="24215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 defTabSz="609576"/>
            <a:fld id="{364D4F4B-B04B-1843-8987-8081CC710B16}" type="datetime1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10/24/23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198747-8284-E744-ADDF-F71B237282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12358" y="6492875"/>
            <a:ext cx="79067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pPr defTabSz="609576"/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FC999C-11F2-A244-AA56-C340ECD86F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74892" y="6492875"/>
            <a:ext cx="917108" cy="365125"/>
          </a:xfrm>
          <a:prstGeom prst="rect">
            <a:avLst/>
          </a:prstGeom>
        </p:spPr>
        <p:txBody>
          <a:bodyPr vert="horz" lIns="91440" tIns="45720" rIns="13716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‹#›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A677443-C421-1440-AF49-06A1B777AE63}"/>
              </a:ext>
            </a:extLst>
          </p:cNvPr>
          <p:cNvCxnSpPr/>
          <p:nvPr/>
        </p:nvCxnSpPr>
        <p:spPr>
          <a:xfrm>
            <a:off x="3047995" y="0"/>
            <a:ext cx="0" cy="6858000"/>
          </a:xfrm>
          <a:prstGeom prst="line">
            <a:avLst/>
          </a:prstGeom>
          <a:ln w="254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8600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0" i="0" kern="1200">
          <a:solidFill>
            <a:schemeClr val="accent1">
              <a:lumMod val="20000"/>
              <a:lumOff val="80000"/>
            </a:schemeClr>
          </a:solidFill>
          <a:latin typeface="Arial Nova" panose="020B05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araview.org/download/" TargetMode="Externa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hyperlink" Target="https://www.viewstl.com/" TargetMode="Externa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078E3-26D5-7C23-FC5D-D4EB1686B2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MONet Community Science Meeting – </a:t>
            </a:r>
            <a:r>
              <a:rPr lang="en-US">
                <a:solidFill>
                  <a:srgbClr val="FFC000"/>
                </a:solidFill>
              </a:rPr>
              <a:t>X-ray Computed Tomography (XCT) Hands-On Tutorial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B96EE4-0D13-12FB-242E-14A2642AE2B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0484" y="6033477"/>
            <a:ext cx="3448050" cy="275986"/>
          </a:xfrm>
        </p:spPr>
        <p:txBody>
          <a:bodyPr/>
          <a:lstStyle/>
          <a:p>
            <a:r>
              <a:rPr lang="en-US"/>
              <a:t>November 8, 2023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2227AA-8FDA-0FDC-F54F-042FCFAEC0B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5415" y="4498610"/>
            <a:ext cx="3448050" cy="275986"/>
          </a:xfrm>
        </p:spPr>
        <p:txBody>
          <a:bodyPr/>
          <a:lstStyle/>
          <a:p>
            <a:r>
              <a:rPr lang="en-US"/>
              <a:t>Tamas Varga</a:t>
            </a:r>
          </a:p>
          <a:p>
            <a:r>
              <a:rPr lang="en-US"/>
              <a:t>Maruti Mudunuru</a:t>
            </a:r>
          </a:p>
          <a:p>
            <a:r>
              <a:rPr lang="en-US"/>
              <a:t>Anil K. Battu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A9D6411-5E32-F954-09E6-56E4110DE4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3452" y="824522"/>
            <a:ext cx="5750060" cy="5208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9010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88AA9A-885E-0C3D-C777-E731335FA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10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01FA333-1294-BA09-3D63-298257D36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130" y="0"/>
            <a:ext cx="6059173" cy="611721"/>
          </a:xfrm>
        </p:spPr>
        <p:txBody>
          <a:bodyPr/>
          <a:lstStyle/>
          <a:p>
            <a:r>
              <a:rPr lang="en-US"/>
              <a:t>Enhance image contrast – cont.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1E9DAD1-3EB7-5C36-97F7-4FB2C14408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1203" y="848696"/>
            <a:ext cx="6059173" cy="6009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4101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88AA9A-885E-0C3D-C777-E731335FA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11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01FA333-1294-BA09-3D63-298257D36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130" y="0"/>
            <a:ext cx="6059173" cy="611721"/>
          </a:xfrm>
        </p:spPr>
        <p:txBody>
          <a:bodyPr/>
          <a:lstStyle/>
          <a:p>
            <a:r>
              <a:rPr lang="en-US"/>
              <a:t>Filtering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F2924F4-914D-859F-EFD7-8685FECA53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517" y="820146"/>
            <a:ext cx="5105167" cy="602761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5129FFA-61AF-84B9-08CF-B890A259BE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7950" y="820146"/>
            <a:ext cx="5903763" cy="6027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1626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88AA9A-885E-0C3D-C777-E731335FA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12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01FA333-1294-BA09-3D63-298257D36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130" y="0"/>
            <a:ext cx="8268789" cy="611721"/>
          </a:xfrm>
        </p:spPr>
        <p:txBody>
          <a:bodyPr>
            <a:normAutofit/>
          </a:bodyPr>
          <a:lstStyle/>
          <a:p>
            <a:r>
              <a:rPr lang="en-US"/>
              <a:t>Segmentation – Trainable Weka Segmentation 3D plugin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066A1C6-7EC0-D843-7020-704EAFCAA4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1564" y="761571"/>
            <a:ext cx="6199525" cy="6096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443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88AA9A-885E-0C3D-C777-E731335FA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13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01FA333-1294-BA09-3D63-298257D36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130" y="0"/>
            <a:ext cx="9333315" cy="611721"/>
          </a:xfrm>
        </p:spPr>
        <p:txBody>
          <a:bodyPr>
            <a:normAutofit/>
          </a:bodyPr>
          <a:lstStyle/>
          <a:p>
            <a:r>
              <a:rPr lang="en-US"/>
              <a:t>Segmentation – Annotate regions for pores (red) and soil matrix (green)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361048-6AA0-8954-27FF-4A11C60554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2162" y="742157"/>
            <a:ext cx="6547454" cy="6115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8732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88AA9A-885E-0C3D-C777-E731335FA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14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01FA333-1294-BA09-3D63-298257D36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130" y="0"/>
            <a:ext cx="10820921" cy="611721"/>
          </a:xfrm>
        </p:spPr>
        <p:txBody>
          <a:bodyPr>
            <a:normAutofit fontScale="90000"/>
          </a:bodyPr>
          <a:lstStyle/>
          <a:p>
            <a:r>
              <a:rPr lang="en-US"/>
              <a:t>Segmentation – Do this classification for multiple slices (to create more training data)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B79A39F-6127-EE68-B754-AA6F509085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4269" y="693178"/>
            <a:ext cx="6898729" cy="6164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4588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88AA9A-885E-0C3D-C777-E731335FA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15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01FA333-1294-BA09-3D63-298257D36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130" y="0"/>
            <a:ext cx="9524383" cy="611721"/>
          </a:xfrm>
        </p:spPr>
        <p:txBody>
          <a:bodyPr>
            <a:normAutofit/>
          </a:bodyPr>
          <a:lstStyle/>
          <a:p>
            <a:r>
              <a:rPr lang="en-US"/>
              <a:t>Segmentation – Train classifier (may take up to 30+ minutes)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A1E9FD-2AAA-70DA-BFD6-D563ABFE95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1087" y="713522"/>
            <a:ext cx="10363336" cy="6144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2923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88AA9A-885E-0C3D-C777-E731335FA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16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01FA333-1294-BA09-3D63-298257D36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130" y="0"/>
            <a:ext cx="11091193" cy="611721"/>
          </a:xfrm>
        </p:spPr>
        <p:txBody>
          <a:bodyPr>
            <a:normAutofit fontScale="90000"/>
          </a:bodyPr>
          <a:lstStyle/>
          <a:p>
            <a:r>
              <a:rPr lang="en-US"/>
              <a:t>Segmentation – Create result from classified data (Classified image_500x500x500_RGB)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B0E2F70-A087-AD0F-8BE5-00963D3574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553" y="611721"/>
            <a:ext cx="10294632" cy="6246279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9FDBD0E4-46B2-4983-CB14-6E59A3D56260}"/>
              </a:ext>
            </a:extLst>
          </p:cNvPr>
          <p:cNvSpPr/>
          <p:nvPr/>
        </p:nvSpPr>
        <p:spPr>
          <a:xfrm>
            <a:off x="4326341" y="2811439"/>
            <a:ext cx="1433015" cy="354841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609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88AA9A-885E-0C3D-C777-E731335FA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17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01FA333-1294-BA09-3D63-298257D36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130" y="0"/>
            <a:ext cx="9524383" cy="611721"/>
          </a:xfrm>
        </p:spPr>
        <p:txBody>
          <a:bodyPr>
            <a:normAutofit/>
          </a:bodyPr>
          <a:lstStyle/>
          <a:p>
            <a:r>
              <a:rPr lang="en-US"/>
              <a:t>Segmentation – Create result from classified data – cont.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E6D8FA-FC45-C3A7-3F32-BD3755D877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436" y="611721"/>
            <a:ext cx="9915128" cy="6246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6623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88AA9A-885E-0C3D-C777-E731335FA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18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01FA333-1294-BA09-3D63-298257D36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130" y="0"/>
            <a:ext cx="9524383" cy="611721"/>
          </a:xfrm>
        </p:spPr>
        <p:txBody>
          <a:bodyPr>
            <a:normAutofit/>
          </a:bodyPr>
          <a:lstStyle/>
          <a:p>
            <a:r>
              <a:rPr lang="en-US"/>
              <a:t>Segmentation – Convert segmentation result into RGB color data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C6B7755-283F-8092-4A17-CF77500B8E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4750" y="611721"/>
            <a:ext cx="6602499" cy="6246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9093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88AA9A-885E-0C3D-C777-E731335FA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19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01FA333-1294-BA09-3D63-298257D36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130" y="0"/>
            <a:ext cx="9524383" cy="611721"/>
          </a:xfrm>
        </p:spPr>
        <p:txBody>
          <a:bodyPr>
            <a:normAutofit/>
          </a:bodyPr>
          <a:lstStyle/>
          <a:p>
            <a:r>
              <a:rPr lang="en-US"/>
              <a:t>Segmentation – Save RGB color data as new raw file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0D623B-6754-7883-DF80-4F4C2209C0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4598" y="611721"/>
            <a:ext cx="8936151" cy="6246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908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C7E1F87-FEE4-C996-6AF8-C6857F77F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6095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8B0B02-ADC9-904A-A9FE-F2AB1ECDA35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095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6D7C05A-8D03-0052-C8AA-5AB30856A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5" y="0"/>
            <a:ext cx="6059173" cy="611721"/>
          </a:xfrm>
        </p:spPr>
        <p:txBody>
          <a:bodyPr>
            <a:normAutofit/>
          </a:bodyPr>
          <a:lstStyle/>
          <a:p>
            <a:r>
              <a:rPr lang="en-US" sz="2800"/>
              <a:t>Things to do before the meeting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42382E-D265-505A-5635-72F911CAE67F}"/>
              </a:ext>
            </a:extLst>
          </p:cNvPr>
          <p:cNvSpPr txBox="1">
            <a:spLocks/>
          </p:cNvSpPr>
          <p:nvPr/>
        </p:nvSpPr>
        <p:spPr>
          <a:xfrm>
            <a:off x="655320" y="1253331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Download and install Fiji (ImageJ), make sure it works: try opening “Soil core 2 top zoom_500x500x500_8b”, see slides 4-7 for help</a:t>
            </a:r>
          </a:p>
          <a:p>
            <a:endParaRPr lang="en-US"/>
          </a:p>
          <a:p>
            <a:r>
              <a:rPr lang="en-US"/>
              <a:t>Download files “</a:t>
            </a:r>
            <a:r>
              <a:rPr lang="en-US" b="0" i="0" u="none" strike="noStrike">
                <a:solidFill>
                  <a:srgbClr val="2F6FA7"/>
                </a:solidFill>
                <a:effectLst/>
                <a:latin typeface="Helvetica" panose="020B0604020202020204" pitchFamily="34" charset="0"/>
              </a:rPr>
              <a:t>Soil core 2 top zoom_500x500x500_8b</a:t>
            </a:r>
            <a:r>
              <a:rPr lang="en-US" b="0" i="0" u="none" strike="noStrike">
                <a:effectLst/>
                <a:latin typeface="Helvetica" panose="020B0604020202020204" pitchFamily="34" charset="0"/>
              </a:rPr>
              <a:t>”,</a:t>
            </a:r>
            <a:r>
              <a:rPr lang="en-US" b="0" i="0" u="none" strike="noStrike">
                <a:solidFill>
                  <a:srgbClr val="2F6FA7"/>
                </a:solidFill>
                <a:effectLst/>
                <a:latin typeface="Helvetica" panose="020B0604020202020204" pitchFamily="34" charset="0"/>
              </a:rPr>
              <a:t> </a:t>
            </a:r>
            <a:r>
              <a:rPr lang="en-US"/>
              <a:t>“</a:t>
            </a:r>
            <a:r>
              <a:rPr lang="en-US" b="0" i="0" u="none" strike="noStrike">
                <a:solidFill>
                  <a:srgbClr val="2F6FA7"/>
                </a:solidFill>
                <a:effectLst/>
                <a:latin typeface="Helvetica" panose="020B0604020202020204" pitchFamily="34" charset="0"/>
              </a:rPr>
              <a:t>Binary image_500x500x500_8bit</a:t>
            </a:r>
            <a:r>
              <a:rPr lang="en-US" b="0" i="0" u="none" strike="noStrike">
                <a:effectLst/>
                <a:latin typeface="Helvetica" panose="020B0604020202020204" pitchFamily="34" charset="0"/>
              </a:rPr>
              <a:t>”, “</a:t>
            </a:r>
            <a:r>
              <a:rPr lang="en-US" b="0" i="0" u="none" strike="noStrike">
                <a:solidFill>
                  <a:srgbClr val="2F6FA7"/>
                </a:solidFill>
                <a:effectLst/>
                <a:latin typeface="Helvetica" panose="020B0604020202020204" pitchFamily="34" charset="0"/>
              </a:rPr>
              <a:t>Classified image_500x500x500_RGB</a:t>
            </a:r>
            <a:r>
              <a:rPr lang="en-US" b="0" i="0" u="none" strike="noStrike">
                <a:effectLst/>
                <a:latin typeface="Helvetica" panose="020B0604020202020204" pitchFamily="34" charset="0"/>
              </a:rPr>
              <a:t>”, “</a:t>
            </a:r>
            <a:r>
              <a:rPr lang="en-US" b="0" i="0" u="none" strike="noStrike" err="1">
                <a:solidFill>
                  <a:srgbClr val="2F6FA7"/>
                </a:solidFill>
                <a:effectLst/>
                <a:latin typeface="Helvetica" panose="020B0604020202020204" pitchFamily="34" charset="0"/>
              </a:rPr>
              <a:t>Pores.stl</a:t>
            </a:r>
            <a:r>
              <a:rPr lang="en-US" b="0" i="0" u="none" strike="noStrike">
                <a:effectLst/>
                <a:latin typeface="Helvetica" panose="020B0604020202020204" pitchFamily="34" charset="0"/>
              </a:rPr>
              <a:t>”</a:t>
            </a:r>
            <a:r>
              <a:rPr lang="en-US" b="0" i="0" u="none" strike="noStrike">
                <a:solidFill>
                  <a:srgbClr val="2F6FA7"/>
                </a:solidFill>
                <a:effectLst/>
                <a:latin typeface="Helvetica" panose="020B0604020202020204" pitchFamily="34" charset="0"/>
              </a:rPr>
              <a:t> </a:t>
            </a:r>
            <a:r>
              <a:rPr lang="en-US" b="0" i="0" u="none" strike="noStrike">
                <a:effectLst/>
                <a:latin typeface="Helvetica" panose="020B0604020202020204" pitchFamily="34" charset="0"/>
              </a:rPr>
              <a:t>and</a:t>
            </a:r>
            <a:r>
              <a:rPr lang="en-US" b="0" i="0" u="none" strike="noStrike">
                <a:solidFill>
                  <a:srgbClr val="2F6FA7"/>
                </a:solidFill>
                <a:effectLst/>
                <a:latin typeface="Helvetica" panose="020B0604020202020204" pitchFamily="34" charset="0"/>
              </a:rPr>
              <a:t> </a:t>
            </a:r>
            <a:r>
              <a:rPr lang="en-US" b="0" i="0" u="none" strike="noStrike">
                <a:effectLst/>
                <a:latin typeface="Helvetica" panose="020B0604020202020204" pitchFamily="34" charset="0"/>
              </a:rPr>
              <a:t>“</a:t>
            </a:r>
            <a:r>
              <a:rPr lang="en-US" b="0" i="0" u="none" strike="noStrike">
                <a:solidFill>
                  <a:srgbClr val="2F6FA7"/>
                </a:solidFill>
                <a:effectLst/>
                <a:latin typeface="Helvetica" panose="020B0604020202020204" pitchFamily="34" charset="0"/>
              </a:rPr>
              <a:t>Example soil porosity data.xlsx</a:t>
            </a:r>
            <a:r>
              <a:rPr lang="en-US" b="0" i="0" u="none" strike="noStrike">
                <a:effectLst/>
                <a:latin typeface="Helvetica" panose="020B0604020202020204" pitchFamily="34" charset="0"/>
              </a:rPr>
              <a:t>”</a:t>
            </a:r>
          </a:p>
          <a:p>
            <a:endParaRPr lang="en-US">
              <a:latin typeface="Helvetica" panose="020B0604020202020204" pitchFamily="34" charset="0"/>
            </a:endParaRPr>
          </a:p>
          <a:p>
            <a:r>
              <a:rPr lang="en-US">
                <a:latin typeface="Helvetica" panose="020B0604020202020204" pitchFamily="34" charset="0"/>
              </a:rPr>
              <a:t>Download </a:t>
            </a:r>
            <a:r>
              <a:rPr lang="en-US" err="1">
                <a:latin typeface="Helvetica" panose="020B0604020202020204" pitchFamily="34" charset="0"/>
              </a:rPr>
              <a:t>ParaView</a:t>
            </a:r>
            <a:r>
              <a:rPr lang="en-US">
                <a:latin typeface="Helvetica" panose="020B0604020202020204" pitchFamily="34" charset="0"/>
              </a:rPr>
              <a:t>: </a:t>
            </a:r>
            <a:r>
              <a:rPr lang="en-US">
                <a:latin typeface="Helvetica" panose="020B0604020202020204" pitchFamily="34" charset="0"/>
                <a:hlinkClick r:id="rId2"/>
              </a:rPr>
              <a:t>https://www.paraview.org/download/</a:t>
            </a:r>
            <a:endParaRPr lang="en-US">
              <a:latin typeface="Helvetica" panose="020B0604020202020204" pitchFamily="34" charset="0"/>
            </a:endParaRPr>
          </a:p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251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88AA9A-885E-0C3D-C777-E731335FA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20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01FA333-1294-BA09-3D63-298257D36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130" y="0"/>
            <a:ext cx="9524383" cy="611721"/>
          </a:xfrm>
        </p:spPr>
        <p:txBody>
          <a:bodyPr>
            <a:normAutofit/>
          </a:bodyPr>
          <a:lstStyle/>
          <a:p>
            <a:r>
              <a:rPr lang="en-US"/>
              <a:t>Segmentation – Open segmented (RGB) data as 24-bit RGB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6FD40BF-FF96-268B-6FB1-F4B5E0BF7C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9229" y="733852"/>
            <a:ext cx="6982591" cy="612414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E570022-FBBF-E9B1-A1C0-9C94D7414A87}"/>
              </a:ext>
            </a:extLst>
          </p:cNvPr>
          <p:cNvSpPr txBox="1"/>
          <p:nvPr/>
        </p:nvSpPr>
        <p:spPr>
          <a:xfrm>
            <a:off x="154378" y="1006807"/>
            <a:ext cx="33538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File-Import-Raw-Select 24-bit RGB</a:t>
            </a:r>
          </a:p>
        </p:txBody>
      </p:sp>
    </p:spTree>
    <p:extLst>
      <p:ext uri="{BB962C8B-B14F-4D97-AF65-F5344CB8AC3E}">
        <p14:creationId xmlns:p14="http://schemas.microsoft.com/office/powerpoint/2010/main" val="3976651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88AA9A-885E-0C3D-C777-E731335FA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21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01FA333-1294-BA09-3D63-298257D36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130" y="0"/>
            <a:ext cx="9524383" cy="611721"/>
          </a:xfrm>
        </p:spPr>
        <p:txBody>
          <a:bodyPr>
            <a:normAutofit/>
          </a:bodyPr>
          <a:lstStyle/>
          <a:p>
            <a:r>
              <a:rPr lang="en-US"/>
              <a:t>Visualization – The RGB data is not very useful for porosity visualization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61FF99-0084-6D37-E18F-7C31ADEBA0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2483" y="642428"/>
            <a:ext cx="6207034" cy="6215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7742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88AA9A-885E-0C3D-C777-E731335FA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22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01FA333-1294-BA09-3D63-298257D36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130" y="0"/>
            <a:ext cx="9524383" cy="611721"/>
          </a:xfrm>
        </p:spPr>
        <p:txBody>
          <a:bodyPr>
            <a:normAutofit/>
          </a:bodyPr>
          <a:lstStyle/>
          <a:p>
            <a:r>
              <a:rPr lang="en-US"/>
              <a:t>Visualization – Convert the RGB data into binary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7E4378-2EEE-0F6A-D045-34F72D5FDC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942" y="736979"/>
            <a:ext cx="5526747" cy="612102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77F2B7B-03CC-B16A-0718-82E3504831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3550" y="736979"/>
            <a:ext cx="5251367" cy="6121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3236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88AA9A-885E-0C3D-C777-E731335FA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23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01FA333-1294-BA09-3D63-298257D36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130" y="0"/>
            <a:ext cx="9524383" cy="611721"/>
          </a:xfrm>
        </p:spPr>
        <p:txBody>
          <a:bodyPr>
            <a:normAutofit/>
          </a:bodyPr>
          <a:lstStyle/>
          <a:p>
            <a:r>
              <a:rPr lang="en-US"/>
              <a:t>Visualization – Binarized data needs to be inverted (pores must be white)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F0E3CF-2092-83A6-0912-FA872805F2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4592" y="611721"/>
            <a:ext cx="5442816" cy="6246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7693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88AA9A-885E-0C3D-C777-E731335FA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24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01FA333-1294-BA09-3D63-298257D36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130" y="0"/>
            <a:ext cx="9524383" cy="611721"/>
          </a:xfrm>
        </p:spPr>
        <p:txBody>
          <a:bodyPr>
            <a:normAutofit/>
          </a:bodyPr>
          <a:lstStyle/>
          <a:p>
            <a:r>
              <a:rPr lang="en-US"/>
              <a:t>Visualization – Binarized data needs to be inverted (pores must be white)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2147ECE-FA21-54E8-7356-45C5F3CE4A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656" y="736979"/>
            <a:ext cx="5232486" cy="612102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3B0E24B-D2F3-1207-AFA8-CB3EFD662757}"/>
              </a:ext>
            </a:extLst>
          </p:cNvPr>
          <p:cNvSpPr txBox="1"/>
          <p:nvPr/>
        </p:nvSpPr>
        <p:spPr>
          <a:xfrm>
            <a:off x="6920932" y="743214"/>
            <a:ext cx="433536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Binarized data becomes 8-bit. It needs to be converted back to RGB so that it can be saved as inverted. The saved file can be opened again as 24-bit RGB and saved again as 8-bit.</a:t>
            </a:r>
          </a:p>
          <a:p>
            <a:pPr algn="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F090D3F-63D2-5282-8884-28B08B496F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5947" y="2497540"/>
            <a:ext cx="3845684" cy="4360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7969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88AA9A-885E-0C3D-C777-E731335FA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25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01FA333-1294-BA09-3D63-298257D36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130" y="0"/>
            <a:ext cx="9524383" cy="611721"/>
          </a:xfrm>
        </p:spPr>
        <p:txBody>
          <a:bodyPr>
            <a:normAutofit fontScale="90000"/>
          </a:bodyPr>
          <a:lstStyle/>
          <a:p>
            <a:r>
              <a:rPr lang="en-US"/>
              <a:t>Visualization – Open 3D Viewer from Plugins to visualize the pore structure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7D039E-DB91-475A-3AE1-6D97E20CCB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1007" y="615133"/>
            <a:ext cx="5498854" cy="6242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98087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88AA9A-885E-0C3D-C777-E731335FA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26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01FA333-1294-BA09-3D63-298257D36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130" y="0"/>
            <a:ext cx="9524383" cy="611721"/>
          </a:xfrm>
        </p:spPr>
        <p:txBody>
          <a:bodyPr>
            <a:normAutofit/>
          </a:bodyPr>
          <a:lstStyle/>
          <a:p>
            <a:r>
              <a:rPr lang="en-US"/>
              <a:t>Visualization – Create an animation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657576-5A6E-6901-6DD5-8DCB539527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9546" y="830087"/>
            <a:ext cx="5791129" cy="602768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E544A6B-475E-1756-90F7-346E62205A9D}"/>
              </a:ext>
            </a:extLst>
          </p:cNvPr>
          <p:cNvSpPr txBox="1"/>
          <p:nvPr/>
        </p:nvSpPr>
        <p:spPr>
          <a:xfrm>
            <a:off x="452130" y="1907560"/>
            <a:ext cx="341018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- Click “Start animation” under “View”</a:t>
            </a:r>
          </a:p>
          <a:p>
            <a:pPr algn="just"/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- You can record a movie by clicking on “Record 360 deg rotation”</a:t>
            </a:r>
          </a:p>
          <a:p>
            <a:pPr algn="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1075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88AA9A-885E-0C3D-C777-E731335FA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27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9C9DA0-E7EC-34DA-11A2-0B027444F9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08391" y="920872"/>
            <a:ext cx="10751105" cy="5129713"/>
          </a:xfrm>
        </p:spPr>
        <p:txBody>
          <a:bodyPr/>
          <a:lstStyle/>
          <a:p>
            <a:r>
              <a:rPr lang="en-US" sz="1800">
                <a:latin typeface="Arial" panose="020B0604020202020204" pitchFamily="34" charset="0"/>
              </a:rPr>
              <a:t>Open file: Example soil porosity data.xlsx</a:t>
            </a:r>
          </a:p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01FA333-1294-BA09-3D63-298257D36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02" y="0"/>
            <a:ext cx="6059173" cy="611721"/>
          </a:xfrm>
        </p:spPr>
        <p:txBody>
          <a:bodyPr>
            <a:normAutofit/>
          </a:bodyPr>
          <a:lstStyle/>
          <a:p>
            <a:r>
              <a:rPr lang="en-US"/>
              <a:t>Analysis of porosity data in Excel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BF9ADFB-B365-F070-AFE0-2692F1E283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3762" y="1280630"/>
            <a:ext cx="6989482" cy="5165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5935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88AA9A-885E-0C3D-C777-E731335FA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28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9C9DA0-E7EC-34DA-11A2-0B027444F9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08391" y="920872"/>
            <a:ext cx="10751105" cy="5129713"/>
          </a:xfrm>
        </p:spPr>
        <p:txBody>
          <a:bodyPr/>
          <a:lstStyle/>
          <a:p>
            <a:r>
              <a:rPr lang="en-US" sz="1800">
                <a:latin typeface="Arial" panose="020B0604020202020204" pitchFamily="34" charset="0"/>
              </a:rPr>
              <a:t>Volume analysis tools for pore network characterization (Avizo, ImageJ, Excel)</a:t>
            </a:r>
          </a:p>
          <a:p>
            <a:r>
              <a:rPr lang="en-US" sz="1800">
                <a:latin typeface="Arial" panose="020B0604020202020204" pitchFamily="34" charset="0"/>
              </a:rPr>
              <a:t>Conversion to STL format for visualization and modeling</a:t>
            </a:r>
          </a:p>
          <a:p>
            <a:r>
              <a:rPr lang="en-US" sz="1800">
                <a:latin typeface="Arial" panose="020B0604020202020204" pitchFamily="34" charset="0"/>
              </a:rPr>
              <a:t>Free STL viewer: </a:t>
            </a:r>
            <a:r>
              <a:rPr lang="en-US" sz="1800">
                <a:latin typeface="Arial" panose="020B0604020202020204" pitchFamily="34" charset="0"/>
                <a:hlinkClick r:id="rId2"/>
              </a:rPr>
              <a:t>https://www.viewstl.com/</a:t>
            </a:r>
            <a:endParaRPr lang="en-US" sz="1800">
              <a:latin typeface="Arial" panose="020B0604020202020204" pitchFamily="34" charset="0"/>
            </a:endParaRPr>
          </a:p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01FA333-1294-BA09-3D63-298257D36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02" y="0"/>
            <a:ext cx="6059173" cy="611721"/>
          </a:xfrm>
        </p:spPr>
        <p:txBody>
          <a:bodyPr>
            <a:normAutofit fontScale="90000"/>
          </a:bodyPr>
          <a:lstStyle/>
          <a:p>
            <a:r>
              <a:rPr lang="en-US"/>
              <a:t>Using the porosity data: measurements, modeling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205EB45-4E30-31FD-9168-507692E219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340" r="62500" b="18285"/>
          <a:stretch/>
        </p:blipFill>
        <p:spPr>
          <a:xfrm>
            <a:off x="2328985" y="2480537"/>
            <a:ext cx="7244862" cy="4223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90838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C7E1F87-FEE4-C996-6AF8-C6857F77F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6095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8B0B02-ADC9-904A-A9FE-F2AB1ECDA35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095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6D7C05A-8D03-0052-C8AA-5AB30856A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5" y="0"/>
            <a:ext cx="6972409" cy="641131"/>
          </a:xfrm>
        </p:spPr>
        <p:txBody>
          <a:bodyPr>
            <a:normAutofit/>
          </a:bodyPr>
          <a:lstStyle/>
          <a:p>
            <a:r>
              <a:rPr lang="en-US" sz="2800" dirty="0"/>
              <a:t>XCT data analysis – Google </a:t>
            </a:r>
            <a:r>
              <a:rPr lang="en-US" sz="2800" dirty="0" err="1"/>
              <a:t>Colab</a:t>
            </a:r>
            <a:r>
              <a:rPr lang="en-US" sz="2800" dirty="0"/>
              <a:t> Notebook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13B1ABCE-124B-BBF8-4F38-656F8AB3F9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6992" y="823238"/>
            <a:ext cx="8076176" cy="5934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9556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C7E1F87-FEE4-C996-6AF8-C6857F77F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6095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8B0B02-ADC9-904A-A9FE-F2AB1ECDA35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095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6D7C05A-8D03-0052-C8AA-5AB30856A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5" y="0"/>
            <a:ext cx="6059173" cy="611721"/>
          </a:xfrm>
        </p:spPr>
        <p:txBody>
          <a:bodyPr>
            <a:normAutofit/>
          </a:bodyPr>
          <a:lstStyle/>
          <a:p>
            <a:r>
              <a:rPr lang="en-US" sz="280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42382E-D265-505A-5635-72F911CAE67F}"/>
              </a:ext>
            </a:extLst>
          </p:cNvPr>
          <p:cNvSpPr txBox="1">
            <a:spLocks/>
          </p:cNvSpPr>
          <p:nvPr/>
        </p:nvSpPr>
        <p:spPr>
          <a:xfrm>
            <a:off x="655320" y="1253331"/>
            <a:ext cx="10719390" cy="5201942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Arial"/>
                <a:cs typeface="Arial"/>
              </a:rPr>
              <a:t>Processing and segmentation of 3D data in Fiji (ImageJ)</a:t>
            </a:r>
          </a:p>
          <a:p>
            <a:endParaRPr lang="en-US"/>
          </a:p>
          <a:p>
            <a:r>
              <a:rPr lang="en-US" dirty="0">
                <a:latin typeface="Arial"/>
                <a:cs typeface="Arial"/>
              </a:rPr>
              <a:t>Basic porosity analysis: pore size distribution</a:t>
            </a:r>
          </a:p>
          <a:p>
            <a:endParaRPr lang="en-US"/>
          </a:p>
          <a:p>
            <a:r>
              <a:rPr lang="en-US" dirty="0">
                <a:latin typeface="Arial"/>
                <a:cs typeface="Arial"/>
              </a:rPr>
              <a:t>Example for easy visualization of 3D data</a:t>
            </a:r>
          </a:p>
          <a:p>
            <a:endParaRPr lang="en-US"/>
          </a:p>
          <a:p>
            <a:r>
              <a:rPr lang="en-US" dirty="0">
                <a:solidFill>
                  <a:srgbClr val="FF0000"/>
                </a:solidFill>
                <a:latin typeface="Arial"/>
                <a:cs typeface="Arial"/>
              </a:rPr>
              <a:t>XCT data analysis and visualization needed for PFLOTRAN modeling</a:t>
            </a:r>
            <a:endParaRPr lang="en-US" dirty="0" err="1">
              <a:solidFill>
                <a:srgbClr val="FF0000"/>
              </a:solidFill>
            </a:endParaRPr>
          </a:p>
          <a:p>
            <a:pPr lvl="1"/>
            <a:r>
              <a:rPr lang="en-US" dirty="0">
                <a:solidFill>
                  <a:srgbClr val="FF0000"/>
                </a:solidFill>
                <a:latin typeface="Arial"/>
                <a:cs typeface="Arial"/>
              </a:rPr>
              <a:t>Google </a:t>
            </a:r>
            <a:r>
              <a:rPr lang="en-US" dirty="0" err="1">
                <a:solidFill>
                  <a:srgbClr val="FF0000"/>
                </a:solidFill>
                <a:latin typeface="Arial"/>
                <a:cs typeface="Arial"/>
              </a:rPr>
              <a:t>Colab</a:t>
            </a:r>
            <a:r>
              <a:rPr lang="en-US" dirty="0">
                <a:solidFill>
                  <a:srgbClr val="FF0000"/>
                </a:solidFill>
                <a:latin typeface="Arial"/>
                <a:cs typeface="Arial"/>
              </a:rPr>
              <a:t> notebook </a:t>
            </a:r>
            <a:endParaRPr lang="en-US" dirty="0">
              <a:solidFill>
                <a:srgbClr val="FF0000"/>
              </a:solidFill>
            </a:endParaRPr>
          </a:p>
          <a:p>
            <a:pPr lvl="1"/>
            <a:r>
              <a:rPr lang="en-US" dirty="0">
                <a:solidFill>
                  <a:srgbClr val="FF0000"/>
                </a:solidFill>
                <a:latin typeface="Arial"/>
                <a:cs typeface="Arial"/>
              </a:rPr>
              <a:t>3D visualization using </a:t>
            </a:r>
            <a:r>
              <a:rPr lang="en-US" dirty="0" err="1">
                <a:solidFill>
                  <a:srgbClr val="FF0000"/>
                </a:solidFill>
                <a:latin typeface="Arial"/>
                <a:cs typeface="Arial"/>
              </a:rPr>
              <a:t>ParaView</a:t>
            </a:r>
            <a:endParaRPr lang="en-US" dirty="0" err="1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20711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C7E1F87-FEE4-C996-6AF8-C6857F77F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6095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8B0B02-ADC9-904A-A9FE-F2AB1ECDA35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095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6D7C05A-8D03-0052-C8AA-5AB30856A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5" y="0"/>
            <a:ext cx="8076176" cy="567559"/>
          </a:xfrm>
        </p:spPr>
        <p:txBody>
          <a:bodyPr>
            <a:normAutofit fontScale="90000"/>
          </a:bodyPr>
          <a:lstStyle/>
          <a:p>
            <a:r>
              <a:rPr lang="en-US" sz="2800" dirty="0"/>
              <a:t>XCT segmented data visualization – </a:t>
            </a:r>
            <a:r>
              <a:rPr lang="en-US" sz="2800" dirty="0" err="1"/>
              <a:t>ParaView</a:t>
            </a:r>
            <a:r>
              <a:rPr lang="en-US" sz="2800" dirty="0"/>
              <a:t> (VTK files)</a:t>
            </a:r>
          </a:p>
        </p:txBody>
      </p:sp>
      <p:pic>
        <p:nvPicPr>
          <p:cNvPr id="4" name="Picture 3" descr="A computer screen shot of a cube&#10;&#10;Description automatically generated">
            <a:extLst>
              <a:ext uri="{FF2B5EF4-FFF2-40B4-BE49-F238E27FC236}">
                <a16:creationId xmlns:a16="http://schemas.microsoft.com/office/drawing/2014/main" id="{9CF400B3-5AD9-1E32-7A4C-778DA2C137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725212"/>
            <a:ext cx="8324194" cy="6053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8435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C7E1F87-FEE4-C996-6AF8-C6857F77F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6095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8B0B02-ADC9-904A-A9FE-F2AB1ECDA35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095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6D7C05A-8D03-0052-C8AA-5AB30856A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5" y="0"/>
            <a:ext cx="6059173" cy="611721"/>
          </a:xfrm>
        </p:spPr>
        <p:txBody>
          <a:bodyPr/>
          <a:lstStyle/>
          <a:p>
            <a:r>
              <a:rPr lang="en-US"/>
              <a:t>Download Fiji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F887EF7-D41C-EFE8-1580-7F50D48FD5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6956" b="13618"/>
          <a:stretch/>
        </p:blipFill>
        <p:spPr>
          <a:xfrm>
            <a:off x="1065997" y="736979"/>
            <a:ext cx="8722528" cy="6121021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3C96275E-1239-278F-34B9-6CD462E09091}"/>
              </a:ext>
            </a:extLst>
          </p:cNvPr>
          <p:cNvSpPr/>
          <p:nvPr/>
        </p:nvSpPr>
        <p:spPr>
          <a:xfrm>
            <a:off x="828955" y="4425392"/>
            <a:ext cx="795130" cy="37106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D1190F0-274B-3F50-DD68-B58B8E1165B0}"/>
              </a:ext>
            </a:extLst>
          </p:cNvPr>
          <p:cNvSpPr/>
          <p:nvPr/>
        </p:nvSpPr>
        <p:spPr>
          <a:xfrm>
            <a:off x="1624085" y="3797489"/>
            <a:ext cx="7151426" cy="1626868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2565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88AA9A-885E-0C3D-C777-E731335FA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5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01FA333-1294-BA09-3D63-298257D36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130" y="0"/>
            <a:ext cx="6059173" cy="611721"/>
          </a:xfrm>
        </p:spPr>
        <p:txBody>
          <a:bodyPr/>
          <a:lstStyle/>
          <a:p>
            <a:r>
              <a:rPr lang="en-US"/>
              <a:t>Install Fiji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3058A4B-EC97-4404-F6CA-C5FD2BE352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264" y="674273"/>
            <a:ext cx="10896232" cy="6183727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902A56B4-BB6A-F4B8-FBF2-DA4900BA7D6E}"/>
              </a:ext>
            </a:extLst>
          </p:cNvPr>
          <p:cNvSpPr/>
          <p:nvPr/>
        </p:nvSpPr>
        <p:spPr>
          <a:xfrm>
            <a:off x="3481716" y="3366448"/>
            <a:ext cx="3370997" cy="727880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F9559EFB-0E0D-606A-BD7D-2E1ACD4A7D28}"/>
              </a:ext>
            </a:extLst>
          </p:cNvPr>
          <p:cNvSpPr/>
          <p:nvPr/>
        </p:nvSpPr>
        <p:spPr>
          <a:xfrm rot="10800000">
            <a:off x="6956800" y="3553309"/>
            <a:ext cx="795130" cy="37106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3272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88AA9A-885E-0C3D-C777-E731335FA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6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01FA333-1294-BA09-3D63-298257D36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130" y="0"/>
            <a:ext cx="6059173" cy="611721"/>
          </a:xfrm>
        </p:spPr>
        <p:txBody>
          <a:bodyPr/>
          <a:lstStyle/>
          <a:p>
            <a:r>
              <a:rPr lang="en-US"/>
              <a:t>Install Fiji – cont.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AC4319-E56D-C1A6-ED00-0AC77D287CEC}"/>
              </a:ext>
            </a:extLst>
          </p:cNvPr>
          <p:cNvSpPr txBox="1"/>
          <p:nvPr/>
        </p:nvSpPr>
        <p:spPr>
          <a:xfrm>
            <a:off x="234390" y="801076"/>
            <a:ext cx="777873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Copy </a:t>
            </a:r>
            <a:r>
              <a:rPr lang="en-US" err="1">
                <a:latin typeface="Arial" panose="020B0604020202020204" pitchFamily="34" charset="0"/>
                <a:cs typeface="Arial" panose="020B0604020202020204" pitchFamily="34" charset="0"/>
              </a:rPr>
              <a:t>Fiji.app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 folder from zip file to C drive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Run application file “ImageJ-win64”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Allow for Java installation as offered (if you do not already run Java 1.8)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Once app started, run updater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You can pin this application file to taskbar for easy access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A1B3E2-3CFD-3703-8032-7D0927D7F9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6426" y="2962285"/>
            <a:ext cx="3690211" cy="309463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58C20DC-11E6-2D3E-8B17-04C8E30FCF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0026" y="2190760"/>
            <a:ext cx="3457162" cy="4446410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9C34E508-E2C7-3401-959E-703135B443A3}"/>
              </a:ext>
            </a:extLst>
          </p:cNvPr>
          <p:cNvSpPr/>
          <p:nvPr/>
        </p:nvSpPr>
        <p:spPr>
          <a:xfrm>
            <a:off x="5615943" y="4509604"/>
            <a:ext cx="795130" cy="37106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5703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88AA9A-885E-0C3D-C777-E731335FA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7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01FA333-1294-BA09-3D63-298257D36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130" y="0"/>
            <a:ext cx="9196837" cy="611721"/>
          </a:xfrm>
        </p:spPr>
        <p:txBody>
          <a:bodyPr>
            <a:normAutofit/>
          </a:bodyPr>
          <a:lstStyle/>
          <a:p>
            <a:r>
              <a:rPr lang="en-US"/>
              <a:t>Import data: Soil core 2 top zoom_500x500x500_8b.raw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EBF6F9A-FB7B-3299-435D-3DE7FD67E7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2151" y="1042987"/>
            <a:ext cx="6767698" cy="5289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3743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88AA9A-885E-0C3D-C777-E731335FA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8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01FA333-1294-BA09-3D63-298257D36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130" y="0"/>
            <a:ext cx="6059173" cy="611721"/>
          </a:xfrm>
        </p:spPr>
        <p:txBody>
          <a:bodyPr/>
          <a:lstStyle/>
          <a:p>
            <a:r>
              <a:rPr lang="en-US"/>
              <a:t>Import data – cont.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72A957-7B9C-C367-9FCD-D6D4C341D1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8145" y="798991"/>
            <a:ext cx="5512774" cy="6059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1048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88AA9A-885E-0C3D-C777-E731335FA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9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01FA333-1294-BA09-3D63-298257D36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130" y="0"/>
            <a:ext cx="6059173" cy="611721"/>
          </a:xfrm>
        </p:spPr>
        <p:txBody>
          <a:bodyPr/>
          <a:lstStyle/>
          <a:p>
            <a:r>
              <a:rPr lang="en-US"/>
              <a:t>Enhance image contrast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22B0F0-14BF-5994-354E-D44D5A8430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130" y="909251"/>
            <a:ext cx="5054160" cy="572938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C6102FE-323B-A31F-4DA4-4411F89220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2258" y="909251"/>
            <a:ext cx="5690106" cy="5738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153049"/>
      </p:ext>
    </p:extLst>
  </p:cSld>
  <p:clrMapOvr>
    <a:masterClrMapping/>
  </p:clrMapOvr>
</p:sld>
</file>

<file path=ppt/theme/theme1.xml><?xml version="1.0" encoding="utf-8"?>
<a:theme xmlns:a="http://schemas.openxmlformats.org/drawingml/2006/main" name="EMSL presTemplate Apr2021">
  <a:themeElements>
    <a:clrScheme name="EMSL 1">
      <a:dk1>
        <a:srgbClr val="000000"/>
      </a:dk1>
      <a:lt1>
        <a:srgbClr val="FFFFFF"/>
      </a:lt1>
      <a:dk2>
        <a:srgbClr val="121549"/>
      </a:dk2>
      <a:lt2>
        <a:srgbClr val="3DFA89"/>
      </a:lt2>
      <a:accent1>
        <a:srgbClr val="1FB6EC"/>
      </a:accent1>
      <a:accent2>
        <a:srgbClr val="1DB280"/>
      </a:accent2>
      <a:accent3>
        <a:srgbClr val="A77B53"/>
      </a:accent3>
      <a:accent4>
        <a:srgbClr val="F83D36"/>
      </a:accent4>
      <a:accent5>
        <a:srgbClr val="FC9125"/>
      </a:accent5>
      <a:accent6>
        <a:srgbClr val="F8EB48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B4F40118-85CB-754B-BC94-42BDB10FEF86}" vid="{4A0B188B-A179-6E4A-97C3-7ACFC6CFA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578</Words>
  <Application>Microsoft Macintosh PowerPoint</Application>
  <PresentationFormat>Widescreen</PresentationFormat>
  <Paragraphs>90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7" baseType="lpstr">
      <vt:lpstr>Arial</vt:lpstr>
      <vt:lpstr>Arial Nova</vt:lpstr>
      <vt:lpstr>Arial Nova Light</vt:lpstr>
      <vt:lpstr>Calibri</vt:lpstr>
      <vt:lpstr>Helvetica</vt:lpstr>
      <vt:lpstr>Wingdings</vt:lpstr>
      <vt:lpstr>EMSL presTemplate Apr2021</vt:lpstr>
      <vt:lpstr>MONet Community Science Meeting – X-ray Computed Tomography (XCT) Hands-On Tutorial</vt:lpstr>
      <vt:lpstr>Things to do before the meeting</vt:lpstr>
      <vt:lpstr>Outline</vt:lpstr>
      <vt:lpstr>Download Fiji</vt:lpstr>
      <vt:lpstr>Install Fiji</vt:lpstr>
      <vt:lpstr>Install Fiji – cont.</vt:lpstr>
      <vt:lpstr>Import data: Soil core 2 top zoom_500x500x500_8b.raw</vt:lpstr>
      <vt:lpstr>Import data – cont.</vt:lpstr>
      <vt:lpstr>Enhance image contrast</vt:lpstr>
      <vt:lpstr>Enhance image contrast – cont.</vt:lpstr>
      <vt:lpstr>Filtering</vt:lpstr>
      <vt:lpstr>Segmentation – Trainable Weka Segmentation 3D plugin</vt:lpstr>
      <vt:lpstr>Segmentation – Annotate regions for pores (red) and soil matrix (green)</vt:lpstr>
      <vt:lpstr>Segmentation – Do this classification for multiple slices (to create more training data)</vt:lpstr>
      <vt:lpstr>Segmentation – Train classifier (may take up to 30+ minutes)</vt:lpstr>
      <vt:lpstr>Segmentation – Create result from classified data (Classified image_500x500x500_RGB)</vt:lpstr>
      <vt:lpstr>Segmentation – Create result from classified data – cont.</vt:lpstr>
      <vt:lpstr>Segmentation – Convert segmentation result into RGB color data</vt:lpstr>
      <vt:lpstr>Segmentation – Save RGB color data as new raw file</vt:lpstr>
      <vt:lpstr>Segmentation – Open segmented (RGB) data as 24-bit RGB</vt:lpstr>
      <vt:lpstr>Visualization – The RGB data is not very useful for porosity visualization</vt:lpstr>
      <vt:lpstr>Visualization – Convert the RGB data into binary</vt:lpstr>
      <vt:lpstr>Visualization – Binarized data needs to be inverted (pores must be white)</vt:lpstr>
      <vt:lpstr>Visualization – Binarized data needs to be inverted (pores must be white)</vt:lpstr>
      <vt:lpstr>Visualization – Open 3D Viewer from Plugins to visualize the pore structure</vt:lpstr>
      <vt:lpstr>Visualization – Create an animation</vt:lpstr>
      <vt:lpstr>Analysis of porosity data in Excel</vt:lpstr>
      <vt:lpstr>Using the porosity data: measurements, modeling</vt:lpstr>
      <vt:lpstr>XCT data analysis – Google Colab Notebook</vt:lpstr>
      <vt:lpstr>XCT segmented data visualization – ParaView (VTK files)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Varga, Tamas</dc:creator>
  <cp:lastModifiedBy>Mudunuru, Maruti K</cp:lastModifiedBy>
  <cp:revision>107</cp:revision>
  <dcterms:created xsi:type="dcterms:W3CDTF">2023-09-21T03:29:15Z</dcterms:created>
  <dcterms:modified xsi:type="dcterms:W3CDTF">2023-10-24T18:41:04Z</dcterms:modified>
</cp:coreProperties>
</file>